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8" r:id="rId5"/>
    <p:sldId id="259" r:id="rId6"/>
    <p:sldId id="265" r:id="rId7"/>
    <p:sldId id="266" r:id="rId8"/>
    <p:sldId id="267" r:id="rId9"/>
    <p:sldId id="262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84B68E7-7292-4936-9AF2-507B998D8B50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E8C318-A4CC-4049-85A8-88CBBC06BC3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I8UES59TM" TargetMode="External"/><Relationship Id="rId2" Type="http://schemas.openxmlformats.org/officeDocument/2006/relationships/hyperlink" Target="https://www.youtube.com/watch?v=CvLQJReDhi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UgnNakO6JZ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305800" cy="3276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ELEMENTS OF </a:t>
            </a:r>
            <a:br>
              <a:rPr lang="en-US" sz="8000" dirty="0" smtClean="0"/>
            </a:br>
            <a:r>
              <a:rPr lang="en-US" sz="8000" dirty="0" smtClean="0"/>
              <a:t>MISE-EN-SCENE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51706"/>
          </a:xfrm>
        </p:spPr>
        <p:txBody>
          <a:bodyPr>
            <a:noAutofit/>
          </a:bodyPr>
          <a:lstStyle/>
          <a:p>
            <a:r>
              <a:rPr lang="en-US" sz="9600" dirty="0" smtClean="0"/>
              <a:t>LIGHTING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859"/>
            <a:ext cx="9144000" cy="1653565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 smtClean="0"/>
              <a:t>Light sources located within the scene.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800600" cy="2603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14557"/>
          <a:stretch/>
        </p:blipFill>
        <p:spPr>
          <a:xfrm>
            <a:off x="4343400" y="4876799"/>
            <a:ext cx="4800600" cy="1981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4343400" cy="2443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954"/>
            <a:ext cx="4343400" cy="244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5" y="247796"/>
            <a:ext cx="7239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Scenic atmosphere and connotations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725"/>
            <a:ext cx="9144000" cy="3495675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 smtClean="0"/>
              <a:t>Scenic Atmosphere and Connotations- Those feelings or meanings associated with particular sets or settings in a film. (i.e. ship on open ocean suggest danger and adventure, a kitchen set connote comfortable, domestic feelings.</a:t>
            </a:r>
          </a:p>
          <a:p>
            <a:pPr>
              <a:buFont typeface="Wingdings 2" pitchFamily="18" charset="2"/>
              <a:buNone/>
            </a:pPr>
            <a:endParaRPr lang="en-US" sz="3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4136"/>
            <a:ext cx="2895600" cy="193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24136"/>
            <a:ext cx="2875218" cy="1933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19" y="4924136"/>
            <a:ext cx="3437982" cy="1933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00" y="0"/>
            <a:ext cx="28307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smtClean="0"/>
              <a:t>	Realism</a:t>
            </a:r>
            <a:endParaRPr lang="en-US" sz="9600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077200" cy="5248275"/>
          </a:xfrm>
        </p:spPr>
        <p:txBody>
          <a:bodyPr>
            <a:normAutofit fontScale="92500" lnSpcReduction="10000"/>
          </a:bodyPr>
          <a:lstStyle/>
          <a:p>
            <a:r>
              <a:rPr lang="en-US" sz="3600" smtClean="0"/>
              <a:t>The extent that a movie creates a truthful picture of a society, person, or some other dimension of life. It can refer to psychological or emotional accuracy (in characters), recognizable or logical actions and developments (in a story), or convincing views and perspectives of those characters or events (in the composition of the image).</a:t>
            </a:r>
          </a:p>
          <a:p>
            <a:pPr>
              <a:buFont typeface="Wingdings 2" pitchFamily="18" charset="2"/>
              <a:buNone/>
            </a:pPr>
            <a:r>
              <a:rPr lang="en-US" sz="3400" smtClean="0"/>
              <a:t> </a:t>
            </a:r>
          </a:p>
          <a:p>
            <a:pPr>
              <a:buFont typeface="Wingdings 2" pitchFamily="18" charset="2"/>
              <a:buNone/>
            </a:pPr>
            <a:endParaRPr lang="en-US" sz="3400" smtClean="0"/>
          </a:p>
        </p:txBody>
      </p:sp>
    </p:spTree>
    <p:extLst>
      <p:ext uri="{BB962C8B-B14F-4D97-AF65-F5344CB8AC3E}">
        <p14:creationId xmlns:p14="http://schemas.microsoft.com/office/powerpoint/2010/main" val="33948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Mise</a:t>
            </a:r>
            <a:r>
              <a:rPr lang="en-US" sz="5400" dirty="0" smtClean="0"/>
              <a:t> </a:t>
            </a:r>
            <a:r>
              <a:rPr lang="en-US" sz="5400" dirty="0" err="1"/>
              <a:t>E</a:t>
            </a:r>
            <a:r>
              <a:rPr lang="en-US" sz="5400" dirty="0" err="1" smtClean="0"/>
              <a:t>n</a:t>
            </a:r>
            <a:r>
              <a:rPr lang="en-US" sz="5400" dirty="0" smtClean="0"/>
              <a:t> Scene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600" dirty="0" smtClean="0"/>
              <a:t>Everything </a:t>
            </a:r>
            <a:r>
              <a:rPr lang="en-US" sz="3600" dirty="0"/>
              <a:t>that appears before the camera and its arrangement—composition, sets, props, actors, costumes, and lighting. </a:t>
            </a:r>
            <a:r>
              <a:rPr lang="en-US" sz="3600" dirty="0" smtClean="0"/>
              <a:t>It helps </a:t>
            </a:r>
            <a:r>
              <a:rPr lang="en-US" sz="3600" dirty="0"/>
              <a:t>express a film’s vision by generating a sense of time and space, as well as setting a mood, and sometimes suggesting a character’s state of </a:t>
            </a:r>
            <a:r>
              <a:rPr lang="en-US" sz="3600" dirty="0" smtClean="0"/>
              <a:t>mind.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81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Composition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placement or arrangement of visual elements or ingredients in a work of art, as distinct from the subject of a work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Composition in Storytelling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Quadrant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45"/>
            <a:ext cx="8229600" cy="13990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INSTRUMENTAL PROPS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 smtClean="0"/>
              <a:t>Displayed and used according to their common function.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5103"/>
            <a:ext cx="42672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45"/>
            <a:ext cx="8229600" cy="1399032"/>
          </a:xfrm>
        </p:spPr>
        <p:txBody>
          <a:bodyPr>
            <a:noAutofit/>
          </a:bodyPr>
          <a:lstStyle/>
          <a:p>
            <a:r>
              <a:rPr lang="en-US" sz="5300" dirty="0" smtClean="0"/>
              <a:t>METAPHORICAL PROPS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sz="5000" dirty="0" smtClean="0"/>
              <a:t>Same objects reinvented or employed for an unexpected or magical purpose, or invested with metaphorical meaning.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38661"/>
            <a:ext cx="2057400" cy="2919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73" y="4333544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1" r="9105" b="2216"/>
          <a:stretch/>
        </p:blipFill>
        <p:spPr>
          <a:xfrm>
            <a:off x="0" y="4343400"/>
            <a:ext cx="3783173" cy="250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Cultural Props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" y="1219200"/>
            <a:ext cx="9144000" cy="2231992"/>
          </a:xfrm>
        </p:spPr>
        <p:txBody>
          <a:bodyPr>
            <a:normAutofit lnSpcReduction="10000"/>
          </a:bodyPr>
          <a:lstStyle/>
          <a:p>
            <a:r>
              <a:rPr lang="en-US" sz="5000" dirty="0" smtClean="0"/>
              <a:t>Carry meanings associated with their place in a particular society.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8993"/>
            <a:ext cx="4986719" cy="3159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74" y="3698993"/>
            <a:ext cx="4215691" cy="315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Contextualized Props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873"/>
            <a:ext cx="9144000" cy="2231992"/>
          </a:xfrm>
        </p:spPr>
        <p:txBody>
          <a:bodyPr>
            <a:normAutofit lnSpcReduction="10000"/>
          </a:bodyPr>
          <a:lstStyle/>
          <a:p>
            <a:r>
              <a:rPr lang="en-US" sz="5000" dirty="0" smtClean="0"/>
              <a:t>Acquire meaning through their changing place in a narrative</a:t>
            </a:r>
            <a:endParaRPr lang="en-US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67" y="5181600"/>
            <a:ext cx="3365834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3188"/>
            <a:ext cx="5778168" cy="3238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/>
          <a:stretch/>
        </p:blipFill>
        <p:spPr>
          <a:xfrm>
            <a:off x="5791199" y="3633189"/>
            <a:ext cx="3352801" cy="15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3"/>
            <a:ext cx="8229600" cy="13990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McGuffins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2536792"/>
          </a:xfrm>
        </p:spPr>
        <p:txBody>
          <a:bodyPr>
            <a:normAutofit fontScale="92500" lnSpcReduction="20000"/>
          </a:bodyPr>
          <a:lstStyle/>
          <a:p>
            <a:r>
              <a:rPr lang="en-US" sz="5000" dirty="0" smtClean="0"/>
              <a:t>Props that appear to be important, but only have significance in that they move the plot forward.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72"/>
            <a:ext cx="4804065" cy="2026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1"/>
            <a:ext cx="4604500" cy="259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2" y="4267201"/>
            <a:ext cx="4585259" cy="25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4106"/>
          </a:xfrm>
        </p:spPr>
        <p:txBody>
          <a:bodyPr>
            <a:noAutofit/>
          </a:bodyPr>
          <a:lstStyle/>
          <a:p>
            <a:r>
              <a:rPr lang="en-US" sz="9600" dirty="0" smtClean="0"/>
              <a:t>BLOCKING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933"/>
            <a:ext cx="9144000" cy="2356067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T</a:t>
            </a:r>
            <a:r>
              <a:rPr lang="en-US" sz="4800" dirty="0" smtClean="0"/>
              <a:t>he arrangement and movement of actors in relation to each other within the single physical space of a </a:t>
            </a:r>
            <a:r>
              <a:rPr lang="en-US" sz="4800" dirty="0" err="1" smtClean="0"/>
              <a:t>mise</a:t>
            </a:r>
            <a:r>
              <a:rPr lang="en-US" sz="4800" dirty="0" smtClean="0"/>
              <a:t>-</a:t>
            </a:r>
            <a:r>
              <a:rPr lang="en-US" sz="4800" dirty="0" err="1" smtClean="0"/>
              <a:t>en</a:t>
            </a:r>
            <a:r>
              <a:rPr lang="en-US" sz="4800" dirty="0" smtClean="0"/>
              <a:t>-scene. </a:t>
            </a:r>
            <a:r>
              <a:rPr lang="en-US" sz="4800" dirty="0" smtClean="0">
                <a:hlinkClick r:id="rId2"/>
              </a:rPr>
              <a:t> Hitchcock Blocking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99968"/>
            <a:ext cx="5181600" cy="355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5600</TotalTime>
  <Words>299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Verdana</vt:lpstr>
      <vt:lpstr>Wingdings 2</vt:lpstr>
      <vt:lpstr>Verve</vt:lpstr>
      <vt:lpstr>ELEMENTS OF  MISE-EN-SCENE</vt:lpstr>
      <vt:lpstr>Mise En Scene</vt:lpstr>
      <vt:lpstr>Composition</vt:lpstr>
      <vt:lpstr>INSTRUMENTAL PROPS</vt:lpstr>
      <vt:lpstr>METAPHORICAL PROPS</vt:lpstr>
      <vt:lpstr>Cultural Props</vt:lpstr>
      <vt:lpstr>Contextualized Props</vt:lpstr>
      <vt:lpstr>McGuffins</vt:lpstr>
      <vt:lpstr>BLOCKING</vt:lpstr>
      <vt:lpstr>LIGHTING</vt:lpstr>
      <vt:lpstr>Scenic atmosphere and connotations</vt:lpstr>
      <vt:lpstr> Realism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 MISE-EN-SCENE</dc:title>
  <dc:creator>WCSD</dc:creator>
  <cp:lastModifiedBy>Andrulli, David</cp:lastModifiedBy>
  <cp:revision>26</cp:revision>
  <dcterms:created xsi:type="dcterms:W3CDTF">2009-10-15T21:11:12Z</dcterms:created>
  <dcterms:modified xsi:type="dcterms:W3CDTF">2016-08-06T17:58:44Z</dcterms:modified>
</cp:coreProperties>
</file>